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12"/>
  </p:notesMasterIdLst>
  <p:sldIdLst>
    <p:sldId id="256" r:id="rId2"/>
    <p:sldId id="261" r:id="rId3"/>
    <p:sldId id="260" r:id="rId4"/>
    <p:sldId id="264" r:id="rId5"/>
    <p:sldId id="257" r:id="rId6"/>
    <p:sldId id="265" r:id="rId7"/>
    <p:sldId id="258" r:id="rId8"/>
    <p:sldId id="259" r:id="rId9"/>
    <p:sldId id="262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87CA3-9B4B-4537-82DA-4113FF484C51}" type="datetimeFigureOut">
              <a:rPr lang="cs-CZ" smtClean="0"/>
              <a:t>11.1.2016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12487-8932-4CC8-B0F2-F48E58A193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02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12487-8932-4CC8-B0F2-F48E58A1933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58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0BD0-6C17-4F6D-A4CD-C4C2F8811000}" type="datetimeFigureOut">
              <a:rPr lang="cs-CZ" smtClean="0"/>
              <a:t>11.1.2016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5DF861-7EE5-4D1D-AB5D-8AA4D50864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0BD0-6C17-4F6D-A4CD-C4C2F8811000}" type="datetimeFigureOut">
              <a:rPr lang="cs-CZ" smtClean="0"/>
              <a:t>11.1.2016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F861-7EE5-4D1D-AB5D-8AA4D50864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0BD0-6C17-4F6D-A4CD-C4C2F8811000}" type="datetimeFigureOut">
              <a:rPr lang="cs-CZ" smtClean="0"/>
              <a:t>11.1.2016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F861-7EE5-4D1D-AB5D-8AA4D50864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0BD0-6C17-4F6D-A4CD-C4C2F8811000}" type="datetimeFigureOut">
              <a:rPr lang="cs-CZ" smtClean="0"/>
              <a:t>11.1.2016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5DF861-7EE5-4D1D-AB5D-8AA4D50864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0BD0-6C17-4F6D-A4CD-C4C2F8811000}" type="datetimeFigureOut">
              <a:rPr lang="cs-CZ" smtClean="0"/>
              <a:t>11.1.2016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F861-7EE5-4D1D-AB5D-8AA4D508642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0BD0-6C17-4F6D-A4CD-C4C2F8811000}" type="datetimeFigureOut">
              <a:rPr lang="cs-CZ" smtClean="0"/>
              <a:t>11.1.2016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F861-7EE5-4D1D-AB5D-8AA4D50864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0BD0-6C17-4F6D-A4CD-C4C2F8811000}" type="datetimeFigureOut">
              <a:rPr lang="cs-CZ" smtClean="0"/>
              <a:t>11.1.2016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55DF861-7EE5-4D1D-AB5D-8AA4D508642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0BD0-6C17-4F6D-A4CD-C4C2F8811000}" type="datetimeFigureOut">
              <a:rPr lang="cs-CZ" smtClean="0"/>
              <a:t>11.1.2016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F861-7EE5-4D1D-AB5D-8AA4D50864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0BD0-6C17-4F6D-A4CD-C4C2F8811000}" type="datetimeFigureOut">
              <a:rPr lang="cs-CZ" smtClean="0"/>
              <a:t>11.1.2016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F861-7EE5-4D1D-AB5D-8AA4D50864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0BD0-6C17-4F6D-A4CD-C4C2F8811000}" type="datetimeFigureOut">
              <a:rPr lang="cs-CZ" smtClean="0"/>
              <a:t>11.1.2016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F861-7EE5-4D1D-AB5D-8AA4D50864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0BD0-6C17-4F6D-A4CD-C4C2F8811000}" type="datetimeFigureOut">
              <a:rPr lang="cs-CZ" smtClean="0"/>
              <a:t>11.1.2016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F861-7EE5-4D1D-AB5D-8AA4D508642B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800BD0-6C17-4F6D-A4CD-C4C2F8811000}" type="datetimeFigureOut">
              <a:rPr lang="cs-CZ" smtClean="0"/>
              <a:t>11.1.2016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5DF861-7EE5-4D1D-AB5D-8AA4D508642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emf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58200" cy="1222375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Řízení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kogenerace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UNIMA-KS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89" y="1268760"/>
            <a:ext cx="5634474" cy="3923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467544" y="5505325"/>
            <a:ext cx="4412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www.unima-ks.cz</a:t>
            </a:r>
          </a:p>
          <a:p>
            <a:r>
              <a:rPr lang="cs-CZ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www.facebook.com/unima.ks.1</a:t>
            </a:r>
            <a:endParaRPr lang="cs-CZ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82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NEJEN KOGENERACE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19675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Komponenty UNIMA-KS mohou obsahovat </a:t>
            </a:r>
            <a:r>
              <a:rPr lang="cs-CZ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kromě firmware 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kogenerační jednotky také firmware pro malé vodní elektrárny, ORC jednotky atd.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26658"/>
            <a:ext cx="5732780" cy="2730413"/>
          </a:xfrm>
          <a:prstGeom prst="rect">
            <a:avLst/>
          </a:prstGeom>
          <a:noFill/>
          <a:ln>
            <a:noFill/>
          </a:ln>
          <a:effectLst>
            <a:outerShdw blurRad="50800" dist="1905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76" y="1988841"/>
            <a:ext cx="5040891" cy="2592287"/>
          </a:xfrm>
          <a:prstGeom prst="rect">
            <a:avLst/>
          </a:prstGeom>
          <a:noFill/>
          <a:ln>
            <a:noFill/>
          </a:ln>
          <a:effectLst>
            <a:outerShdw blurRad="50800" dist="1905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920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Kompletní řídící elektronika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81608" y="1340768"/>
            <a:ext cx="83388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Řídící systémy (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UniGEN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MiniGEN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MicroGEN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Elektronické zapalování UIS (3÷24 válců), induktivní, kapacitní,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multispark</a:t>
            </a:r>
            <a:endParaRPr lang="cs-CZ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Digitální regulátor otáček motoru USC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Digitální regulátor napětí generátoru UVR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Analogové i binární rozšiřující mouly (vstupy i výstupy nad rámec ŘS)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 RTU pro dispečerské řízení výkonu (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 60870-5-104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TEM-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(modul pro komunikaci s řídícím systémem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Deutz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3" y="3429000"/>
            <a:ext cx="1543050" cy="1171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190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USC stí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412" y="3429000"/>
            <a:ext cx="1881621" cy="1171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190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UV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691" y="3429000"/>
            <a:ext cx="1629625" cy="1188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190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MicroG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3" y="4941168"/>
            <a:ext cx="1543050" cy="1154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190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UIS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95" y="4941167"/>
            <a:ext cx="1881621" cy="1352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190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9" name="Picture 7" descr="EAnlIn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377" y="3429001"/>
            <a:ext cx="1260991" cy="1213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190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EAnlOut8x10V IP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377" y="4941166"/>
            <a:ext cx="1264906" cy="1352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190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412" y="4941167"/>
            <a:ext cx="1651532" cy="1548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190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9016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Vzájemná spolupráce všech komponent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2564904"/>
            <a:ext cx="5760640" cy="3825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190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323528" y="119675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Všechna zařízení (řídící systém, zapalování, regulátor otáček, rozšiřující moduly) jsou propojeny datovou sběrnicí RS-485. Ta umožňuje nejen datovou komunikací vzájemnou spolupráci všech zařízení (není nutné jiné „drátové“ propojení), ale i přístup do všeho jedním servisním programem, jedním komunikačním kabelem. 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404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VZÁJEMNÁ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SPOLUPráce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více jednotek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19675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Řídící systémy UNIMA-KS podporují vzájemnou spolupráci i více kogeneračních jednotek s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různýmy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režimy spolupráce se sítí (paralelní režim, ostrovní režim, nouzový režim, kopie spotřeby objektu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 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63" y="2420888"/>
            <a:ext cx="6003160" cy="3921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190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6083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SOFTWARE A FIRMWARE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196752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Všechna zařízení lze monitorovat, diagnostikovat, konfigurovat a parametrizovat jedním servisním programem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ManagerAP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(pomocí místního připojení či vzdáleně přes internet).</a:t>
            </a:r>
          </a:p>
          <a:p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Firmware již obsahuje všechny základní algoritmy potřebné pro řízení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kogenerace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které lze parametrizací přizpůsobit každé instalaci.</a:t>
            </a:r>
          </a:p>
          <a:p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Algoritmy nad rámec základního firmware lze doplnit pomocí PLC, které je součástí každého zařízení (nejen řídícího systému).</a:t>
            </a:r>
          </a:p>
          <a:p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ManagerAP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obsahuje vždy i nové firmware pro všechna zařízení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Firmware lze na uživatelské úrovni upgradovat.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464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UŽIVATELSKé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algoritmy (PLC)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19675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Pomocí PLC (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fukcí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lze v každém zařízení vytvořit vlastní algoritmus. PLC se programuje graficky pomocí bloků (hradla, analogové funkce, integrátory, PD a PID regulátory …)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Obrázek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5"/>
            <a:ext cx="4896544" cy="1937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190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57" y="3429000"/>
            <a:ext cx="3892489" cy="3070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190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ovéPole 6"/>
          <p:cNvSpPr txBox="1"/>
          <p:nvPr/>
        </p:nvSpPr>
        <p:spPr>
          <a:xfrm>
            <a:off x="454089" y="4641288"/>
            <a:ext cx="397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programování PLC je k dispozici je 48 různých funkčních bloků.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4699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07" y="4299453"/>
            <a:ext cx="4021792" cy="2308092"/>
          </a:xfrm>
          <a:prstGeom prst="rect">
            <a:avLst/>
          </a:prstGeom>
          <a:effectLst>
            <a:outerShdw blurRad="50800" dist="1905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253" y="1487139"/>
            <a:ext cx="3456384" cy="2859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Vizualizace na dotykovém PC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09" y="4471780"/>
            <a:ext cx="4259046" cy="2143472"/>
          </a:xfrm>
          <a:prstGeom prst="rect">
            <a:avLst/>
          </a:prstGeom>
          <a:effectLst>
            <a:outerShdw blurRad="50800" dist="1905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2120724"/>
            <a:ext cx="4328607" cy="2005188"/>
          </a:xfrm>
          <a:prstGeom prst="rect">
            <a:avLst/>
          </a:prstGeom>
          <a:effectLst>
            <a:outerShdw blurRad="50800" dist="1905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4194990" y="1171735"/>
            <a:ext cx="4633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 všech jednotek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Detajlní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zobrazení každé jednotky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Grafy, historie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472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Sledování jednotek dispečinkem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87" y="2276218"/>
            <a:ext cx="6761276" cy="4249125"/>
          </a:xfrm>
          <a:prstGeom prst="rect">
            <a:avLst/>
          </a:prstGeom>
          <a:effectLst>
            <a:outerShdw blurRad="50800" dist="1905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467544" y="1268760"/>
            <a:ext cx="7582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Grafická prezentace sledovaných jednotek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Detekce přechodu jednotky do poruchového stavu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Odeslání e-mailu o poruše jednotky na libovolný počet adres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71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196752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Komponenty UNIMA-KS řídí kogenerační jednotky o výkonu 7÷1356kW s motory 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Deutz, Man, Jenbacher,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Liaz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  <a:r>
              <a:rPr lang="de-D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Johndeere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Doosan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Liebherr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Č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 či </a:t>
            </a:r>
            <a:r>
              <a:rPr lang="cs-CZ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ReviEngine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nejen v České republice a na Slovensku, ale také například i v Polsku, Maďarsku nebo Francii. Jednotky jsou poháněné zemním plynem, dřevoplynem, bioplynem,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methanem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termální vody, důlním plynem atd.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99938"/>
            <a:ext cx="2623308" cy="1938729"/>
          </a:xfrm>
          <a:prstGeom prst="rect">
            <a:avLst/>
          </a:prstGeom>
          <a:effectLst>
            <a:outerShdw blurRad="50800" dist="1905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074" y="2924944"/>
            <a:ext cx="2799614" cy="1578215"/>
          </a:xfrm>
          <a:prstGeom prst="rect">
            <a:avLst/>
          </a:prstGeom>
          <a:effectLst>
            <a:outerShdw blurRad="50800" dist="1905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026" name="Picture 2" descr="Instalace UniGENů v setu s UIS a USC na motory poháněné dřevoplyn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681" y="2699938"/>
            <a:ext cx="2404295" cy="1803221"/>
          </a:xfrm>
          <a:prstGeom prst="rect">
            <a:avLst/>
          </a:prstGeom>
          <a:noFill/>
          <a:effectLst>
            <a:outerShdw blurRad="50800" dist="1905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0kW jednotka s UniGENem poháněná plynem z odpadní vody na čističce odpadních v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681" y="4744206"/>
            <a:ext cx="2428582" cy="1821437"/>
          </a:xfrm>
          <a:prstGeom prst="rect">
            <a:avLst/>
          </a:prstGeom>
          <a:noFill/>
          <a:effectLst>
            <a:outerShdw blurRad="50800" dist="1905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ontejnerové provedení 200kW jednotky na bioplyn. Díky osazení jednotky UniGENem, USC, UIS2 a UVR je možný vzdálený přístup nejen do ŘS, ale také do regulátoru otáček, regulátoru napětí a zapalování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97515"/>
            <a:ext cx="1776096" cy="2368128"/>
          </a:xfrm>
          <a:prstGeom prst="rect">
            <a:avLst/>
          </a:prstGeom>
          <a:noFill/>
          <a:effectLst>
            <a:outerShdw blurRad="50800" dist="1905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pase řídící elektroniky na motorech Jenbacher JMS15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983" y="4793022"/>
            <a:ext cx="1880705" cy="1410529"/>
          </a:xfrm>
          <a:prstGeom prst="rect">
            <a:avLst/>
          </a:prstGeom>
          <a:noFill/>
          <a:effectLst>
            <a:outerShdw blurRad="50800" dist="1905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6" y="4843731"/>
            <a:ext cx="2160240" cy="1332945"/>
          </a:xfrm>
          <a:prstGeom prst="rect">
            <a:avLst/>
          </a:prstGeom>
          <a:effectLst>
            <a:outerShdw blurRad="50800" dist="1905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5510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265</TotalTime>
  <Words>420</Words>
  <Application>Microsoft Office PowerPoint</Application>
  <PresentationFormat>Předvádění na obrazovce (4:3)</PresentationFormat>
  <Paragraphs>36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Cesta</vt:lpstr>
      <vt:lpstr>Řízení kogenerace UNIMA-KS</vt:lpstr>
      <vt:lpstr>Kompletní řídící elektronika</vt:lpstr>
      <vt:lpstr>Vzájemná spolupráce všech komponent</vt:lpstr>
      <vt:lpstr>VZÁJEMNÁ SPOLUPráce více jednotek</vt:lpstr>
      <vt:lpstr>SOFTWARE A FIRMWARE</vt:lpstr>
      <vt:lpstr>UŽIVATELSKé algoritmy (PLC)</vt:lpstr>
      <vt:lpstr>Vizualizace na dotykovém PC</vt:lpstr>
      <vt:lpstr>Sledování jednotek dispečinkem</vt:lpstr>
      <vt:lpstr>Reference</vt:lpstr>
      <vt:lpstr>NEJEN KOGENERACE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Řízení kogenerace UNIMA-KS</dc:title>
  <dc:creator>Petr</dc:creator>
  <cp:lastModifiedBy>Petr</cp:lastModifiedBy>
  <cp:revision>32</cp:revision>
  <dcterms:created xsi:type="dcterms:W3CDTF">2016-01-06T08:18:47Z</dcterms:created>
  <dcterms:modified xsi:type="dcterms:W3CDTF">2016-01-11T10:33:25Z</dcterms:modified>
</cp:coreProperties>
</file>